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lvl1pPr algn="ctr" defTabSz="584200">
      <a:defRPr sz="3600">
        <a:solidFill>
          <a:srgbClr val="5E5E5E"/>
        </a:solidFill>
        <a:latin typeface="+mj-lt"/>
        <a:ea typeface="+mj-ea"/>
        <a:cs typeface="+mj-cs"/>
        <a:sym typeface="Avenir Roman"/>
      </a:defRPr>
    </a:lvl1pPr>
    <a:lvl2pPr algn="ctr" defTabSz="584200">
      <a:defRPr sz="3600">
        <a:solidFill>
          <a:srgbClr val="5E5E5E"/>
        </a:solidFill>
        <a:latin typeface="+mj-lt"/>
        <a:ea typeface="+mj-ea"/>
        <a:cs typeface="+mj-cs"/>
        <a:sym typeface="Avenir Roman"/>
      </a:defRPr>
    </a:lvl2pPr>
    <a:lvl3pPr algn="ctr" defTabSz="584200">
      <a:defRPr sz="3600">
        <a:solidFill>
          <a:srgbClr val="5E5E5E"/>
        </a:solidFill>
        <a:latin typeface="+mj-lt"/>
        <a:ea typeface="+mj-ea"/>
        <a:cs typeface="+mj-cs"/>
        <a:sym typeface="Avenir Roman"/>
      </a:defRPr>
    </a:lvl3pPr>
    <a:lvl4pPr algn="ctr" defTabSz="584200">
      <a:defRPr sz="3600">
        <a:solidFill>
          <a:srgbClr val="5E5E5E"/>
        </a:solidFill>
        <a:latin typeface="+mj-lt"/>
        <a:ea typeface="+mj-ea"/>
        <a:cs typeface="+mj-cs"/>
        <a:sym typeface="Avenir Roman"/>
      </a:defRPr>
    </a:lvl4pPr>
    <a:lvl5pPr algn="ctr" defTabSz="584200">
      <a:defRPr sz="3600">
        <a:solidFill>
          <a:srgbClr val="5E5E5E"/>
        </a:solidFill>
        <a:latin typeface="+mj-lt"/>
        <a:ea typeface="+mj-ea"/>
        <a:cs typeface="+mj-cs"/>
        <a:sym typeface="Avenir Roman"/>
      </a:defRPr>
    </a:lvl5pPr>
    <a:lvl6pPr algn="ctr" defTabSz="584200">
      <a:defRPr sz="3600">
        <a:solidFill>
          <a:srgbClr val="5E5E5E"/>
        </a:solidFill>
        <a:latin typeface="+mj-lt"/>
        <a:ea typeface="+mj-ea"/>
        <a:cs typeface="+mj-cs"/>
        <a:sym typeface="Avenir Roman"/>
      </a:defRPr>
    </a:lvl6pPr>
    <a:lvl7pPr algn="ctr" defTabSz="584200">
      <a:defRPr sz="3600">
        <a:solidFill>
          <a:srgbClr val="5E5E5E"/>
        </a:solidFill>
        <a:latin typeface="+mj-lt"/>
        <a:ea typeface="+mj-ea"/>
        <a:cs typeface="+mj-cs"/>
        <a:sym typeface="Avenir Roman"/>
      </a:defRPr>
    </a:lvl7pPr>
    <a:lvl8pPr algn="ctr" defTabSz="584200">
      <a:defRPr sz="3600">
        <a:solidFill>
          <a:srgbClr val="5E5E5E"/>
        </a:solidFill>
        <a:latin typeface="+mj-lt"/>
        <a:ea typeface="+mj-ea"/>
        <a:cs typeface="+mj-cs"/>
        <a:sym typeface="Avenir Roman"/>
      </a:defRPr>
    </a:lvl8pPr>
    <a:lvl9pPr algn="ctr" defTabSz="584200">
      <a:defRPr sz="3600">
        <a:solidFill>
          <a:srgbClr val="5E5E5E"/>
        </a:solidFill>
        <a:latin typeface="+mj-lt"/>
        <a:ea typeface="+mj-ea"/>
        <a:cs typeface="+mj-cs"/>
        <a:sym typeface="Avenir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venir Book"/>
          <a:ea typeface="Avenir Book"/>
          <a:cs typeface="Avenir Book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9E3E9"/>
          </a:solidFill>
        </a:fill>
      </a:tcStyle>
    </a:wholeTbl>
    <a:band2H>
      <a:tcTxStyle b="def" i="def"/>
      <a:tcStyle>
        <a:tcBdr/>
        <a:fill>
          <a:solidFill>
            <a:srgbClr val="EDF1F4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7AEC1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7AEC1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7AEC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CD6D3"/>
          </a:solidFill>
        </a:fill>
      </a:tcStyle>
    </a:wholeTbl>
    <a:band2H>
      <a:tcTxStyle b="def" i="def"/>
      <a:tcStyle>
        <a:tcBdr/>
        <a:fill>
          <a:solidFill>
            <a:srgbClr val="F6ECEA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7A6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7A69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7A6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9EDDA"/>
          </a:solidFill>
        </a:fill>
      </a:tcStyle>
    </a:wholeTbl>
    <a:band2H>
      <a:tcTxStyle b="def" i="def"/>
      <a:tcStyle>
        <a:tcBdr/>
        <a:fill>
          <a:solidFill>
            <a:srgbClr val="F4F6ED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3CD8B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3CD8B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3CD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7AEC1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bevel/>
            </a:ln>
          </a:top>
          <a:bottom>
            <a:ln w="254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bevel/>
            </a:ln>
          </a:top>
          <a:bottom>
            <a:ln w="254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7AEC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E5E5E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E5E5E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12700" cap="flat">
              <a:solidFill>
                <a:srgbClr val="5E5E5E"/>
              </a:solidFill>
              <a:prstDash val="solid"/>
              <a:bevel/>
            </a:ln>
          </a:top>
          <a:bottom>
            <a:ln w="127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12700" cap="flat">
              <a:solidFill>
                <a:srgbClr val="5E5E5E"/>
              </a:solidFill>
              <a:prstDash val="solid"/>
              <a:bevel/>
            </a:ln>
          </a:top>
          <a:bottom>
            <a:ln w="127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50800" cap="flat">
              <a:solidFill>
                <a:srgbClr val="5E5E5E"/>
              </a:solidFill>
              <a:prstDash val="solid"/>
              <a:bevel/>
            </a:ln>
          </a:top>
          <a:bottom>
            <a:ln w="127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12700" cap="flat">
              <a:solidFill>
                <a:srgbClr val="5E5E5E"/>
              </a:solidFill>
              <a:prstDash val="solid"/>
              <a:bevel/>
            </a:ln>
          </a:top>
          <a:bottom>
            <a:ln w="254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One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Two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Three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Four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One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Two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Three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Four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457200" y="0"/>
            <a:ext cx="5600700" cy="47117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457200" y="4851400"/>
            <a:ext cx="5600700" cy="490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One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Two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Three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Four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787400" y="6777"/>
            <a:ext cx="11430000" cy="293284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Two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Three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Four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87400" y="2705536"/>
            <a:ext cx="5486400" cy="584112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One</a:t>
            </a:r>
            <a:endParaRPr sz="3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Two</a:t>
            </a:r>
            <a:endParaRPr sz="3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Three</a:t>
            </a:r>
            <a:endParaRPr sz="3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Four</a:t>
            </a:r>
            <a:endParaRPr sz="3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Two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Three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Four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3 -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240861"/>
            <a:ext cx="11430000" cy="2464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05536"/>
            <a:ext cx="11430000" cy="584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Two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Three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Four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1pPr>
      <a:lvl2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2pPr>
      <a:lvl3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3pPr>
      <a:lvl4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4pPr>
      <a:lvl5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5pPr>
      <a:lvl6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6pPr>
      <a:lvl7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7pPr>
      <a:lvl8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8pPr>
      <a:lvl9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9pPr>
    </p:titleStyle>
    <p:bodyStyle>
      <a:lvl1pPr marL="3937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1pPr>
      <a:lvl2pPr marL="7874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2pPr>
      <a:lvl3pPr marL="11811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3pPr>
      <a:lvl4pPr marL="15748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4pPr>
      <a:lvl5pPr marL="19685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5pPr>
      <a:lvl6pPr marL="23622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6pPr>
      <a:lvl7pPr marL="27559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7pPr>
      <a:lvl8pPr marL="31496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8pPr>
      <a:lvl9pPr marL="35433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ilq93VmQrw" TargetMode="Externa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LkB9Xoyj1Qk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787400" y="2971800"/>
            <a:ext cx="11430000" cy="381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Saskatchewan Asbestos Disease Awareness Organization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787400" y="1320800"/>
            <a:ext cx="11430000" cy="127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Where Are We Now?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787400" y="774700"/>
            <a:ext cx="11430000" cy="258841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Saskatchewan Introduces First Asbestos Registry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787400" y="3691904"/>
            <a:ext cx="11430000" cy="5442152"/>
          </a:xfrm>
          <a:prstGeom prst="rect">
            <a:avLst/>
          </a:prstGeom>
        </p:spPr>
        <p:txBody>
          <a:bodyPr/>
          <a:lstStyle/>
          <a:p>
            <a:pPr lvl="0" marL="2160215" indent="-2160215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November 2, 2012 private member’s bill introduced in Saskatchewan Legislature.</a:t>
            </a:r>
            <a:endParaRPr sz="4000">
              <a:solidFill>
                <a:srgbClr val="5E5E5E"/>
              </a:solidFill>
            </a:endParaRPr>
          </a:p>
          <a:p>
            <a:pPr lvl="0" marL="2160215" indent="-2160215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Coalition between SADAO, Canadian Cancer Society, Saskatchewan Lung Association and PSAC formed.</a:t>
            </a:r>
            <a:endParaRPr sz="4000">
              <a:solidFill>
                <a:srgbClr val="5E5E5E"/>
              </a:solidFill>
            </a:endParaRPr>
          </a:p>
          <a:p>
            <a:pPr lvl="0" marL="2160215" indent="-2160215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Campaign to create a provincial registry launched February 28, 2013</a:t>
            </a:r>
            <a:endParaRPr sz="4000">
              <a:solidFill>
                <a:srgbClr val="5E5E5E"/>
              </a:solidFill>
            </a:endParaRPr>
          </a:p>
          <a:p>
            <a:pPr lvl="0" marL="2160215" indent="-2160215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Howard’s Law passes unanimously April 18, 2013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1092200" y="647700"/>
            <a:ext cx="11430000" cy="1270000"/>
          </a:xfrm>
          <a:prstGeom prst="rect">
            <a:avLst/>
          </a:prstGeom>
        </p:spPr>
        <p:txBody>
          <a:bodyPr/>
          <a:lstStyle>
            <a:lvl1pPr defTabSz="519937">
              <a:defRPr sz="6900">
                <a:effectLst>
                  <a:outerShdw sx="100000" sy="100000" kx="0" ky="0" algn="b" rotWithShape="0" blurRad="50800" dist="11303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900">
                <a:solidFill>
                  <a:srgbClr val="276D6D"/>
                </a:solidFill>
                <a:effectLst>
                  <a:outerShdw sx="100000" sy="100000" kx="0" ky="0" algn="b" rotWithShape="0" blurRad="50800" dist="11303" dir="5400000">
                    <a:srgbClr val="000000">
                      <a:alpha val="30000"/>
                    </a:srgbClr>
                  </a:outerShdw>
                </a:effectLst>
              </a:rPr>
              <a:t>Saskatchewan Asbestos Registry</a:t>
            </a:r>
          </a:p>
        </p:txBody>
      </p:sp>
      <p:pic>
        <p:nvPicPr>
          <p:cNvPr id="62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7353" y="2661198"/>
            <a:ext cx="10910177" cy="56161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3.png"/>
          <p:cNvPicPr/>
          <p:nvPr/>
        </p:nvPicPr>
        <p:blipFill>
          <a:blip r:embed="rId2">
            <a:extLst/>
          </a:blip>
          <a:srcRect l="0" t="3388" r="0" b="3387"/>
          <a:stretch>
            <a:fillRect/>
          </a:stretch>
        </p:blipFill>
        <p:spPr>
          <a:xfrm>
            <a:off x="1342528" y="901240"/>
            <a:ext cx="10141844" cy="7606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xfrm>
            <a:off x="787400" y="1511299"/>
            <a:ext cx="11430000" cy="1587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What Else Can Be Done?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546100" y="3340100"/>
            <a:ext cx="11430000" cy="5117108"/>
          </a:xfrm>
          <a:prstGeom prst="rect">
            <a:avLst/>
          </a:prstGeom>
        </p:spPr>
        <p:txBody>
          <a:bodyPr/>
          <a:lstStyle/>
          <a:p>
            <a:pPr lvl="0" marL="2160215" indent="-2160215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Expand the current registry</a:t>
            </a:r>
            <a:endParaRPr sz="4000">
              <a:solidFill>
                <a:srgbClr val="5E5E5E"/>
              </a:solidFill>
            </a:endParaRPr>
          </a:p>
          <a:p>
            <a:pPr lvl="0" marL="2160215" indent="-2160215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Patient Registry</a:t>
            </a:r>
            <a:endParaRPr sz="4000">
              <a:solidFill>
                <a:srgbClr val="5E5E5E"/>
              </a:solidFill>
            </a:endParaRPr>
          </a:p>
          <a:p>
            <a:pPr lvl="0" marL="2160215" indent="-2160215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Certification Standards 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xfrm>
            <a:off x="787400" y="595758"/>
            <a:ext cx="11430000" cy="242684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Canadian Government Announces Ban on Asbestos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787400" y="3127275"/>
            <a:ext cx="11430000" cy="58104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</a:p>
          <a:p>
            <a:pPr lvl="0" marL="2160215" indent="-2160215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Announcement made December 2016</a:t>
            </a:r>
            <a:endParaRPr sz="4000">
              <a:solidFill>
                <a:srgbClr val="5E5E5E"/>
              </a:solidFill>
            </a:endParaRPr>
          </a:p>
          <a:p>
            <a:pPr lvl="0" marL="437443" indent="-437443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5E5E5E"/>
              </a:solidFill>
            </a:endParaRPr>
          </a:p>
          <a:p>
            <a:pPr lvl="0" marL="2160215" indent="-2160215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Ban to take effect before the end of 2018</a:t>
            </a:r>
            <a:endParaRPr sz="4000">
              <a:solidFill>
                <a:srgbClr val="5E5E5E"/>
              </a:solidFill>
            </a:endParaRPr>
          </a:p>
          <a:p>
            <a:pPr lvl="0" marL="437443" indent="-437443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5E5E5E"/>
              </a:solidFill>
            </a:endParaRPr>
          </a:p>
          <a:p>
            <a:pPr lvl="0" marL="2160215" indent="-2160215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Ban of imports, exports and manufacturing of asbestos products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787400" y="901700"/>
            <a:ext cx="11430000" cy="25861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Canada Bans Asbestos.</a:t>
            </a:r>
            <a:endParaRPr sz="7800">
              <a:solidFill>
                <a:srgbClr val="276D6D"/>
              </a:solidFill>
              <a:effectLst>
                <a:outerShdw sx="100000" sy="100000" kx="0" ky="0" algn="b" rotWithShape="0" blurRad="63500" dist="12700" dir="5400000">
                  <a:srgbClr val="000000">
                    <a:alpha val="30000"/>
                  </a:srgb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That’s Good, Right?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787400" y="3817292"/>
            <a:ext cx="11430000" cy="50566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Well…..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xfrm>
            <a:off x="787400" y="838200"/>
            <a:ext cx="11430000" cy="244043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A Comprehensive Asbestos  Strategy 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xfrm>
            <a:off x="787400" y="3453605"/>
            <a:ext cx="11430000" cy="5463186"/>
          </a:xfrm>
          <a:prstGeom prst="rect">
            <a:avLst/>
          </a:prstGeom>
        </p:spPr>
        <p:txBody>
          <a:bodyPr/>
          <a:lstStyle/>
          <a:p>
            <a:pPr lvl="0" marL="2160215" indent="-2160215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Develop a detailed asbestos strategy for Canada and an implementation framework</a:t>
            </a:r>
            <a:endParaRPr sz="4000">
              <a:solidFill>
                <a:srgbClr val="5E5E5E"/>
              </a:solidFill>
            </a:endParaRPr>
          </a:p>
          <a:p>
            <a:pPr lvl="0" marL="437443" indent="-437443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5E5E5E"/>
              </a:solidFill>
            </a:endParaRPr>
          </a:p>
          <a:p>
            <a:pPr lvl="0" marL="2160215" indent="-2160215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Move forward on key regulatory and policy initiatives</a:t>
            </a:r>
            <a:endParaRPr sz="4000">
              <a:solidFill>
                <a:srgbClr val="5E5E5E"/>
              </a:solidFill>
            </a:endParaRPr>
          </a:p>
          <a:p>
            <a:pPr lvl="0" marL="437443" indent="-437443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5E5E5E"/>
              </a:solidFill>
            </a:endParaRPr>
          </a:p>
          <a:p>
            <a:pPr lvl="0" marL="2160215" indent="-2160215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Play a leadership role in international action on asbestos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xfrm>
            <a:off x="787400" y="812798"/>
            <a:ext cx="11430000" cy="2200874"/>
          </a:xfrm>
          <a:prstGeom prst="rect">
            <a:avLst/>
          </a:prstGeom>
        </p:spPr>
        <p:txBody>
          <a:bodyPr/>
          <a:lstStyle>
            <a:lvl1pPr defTabSz="537462">
              <a:defRPr sz="7100">
                <a:effectLst>
                  <a:outerShdw sx="100000" sy="100000" kx="0" ky="0" algn="b" rotWithShape="0" blurRad="63500" dist="11684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100">
                <a:solidFill>
                  <a:srgbClr val="276D6D"/>
                </a:solidFill>
                <a:effectLst>
                  <a:outerShdw sx="100000" sy="100000" kx="0" ky="0" algn="b" rotWithShape="0" blurRad="63500" dist="11684" dir="5400000">
                    <a:srgbClr val="000000">
                      <a:alpha val="30000"/>
                    </a:srgbClr>
                  </a:outerShdw>
                </a:effectLst>
              </a:rPr>
              <a:t>A Comprehensive Asbestos Strategy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787400" y="3193403"/>
            <a:ext cx="11430000" cy="5678193"/>
          </a:xfrm>
          <a:prstGeom prst="rect">
            <a:avLst/>
          </a:prstGeom>
        </p:spPr>
        <p:txBody>
          <a:bodyPr/>
          <a:lstStyle/>
          <a:p>
            <a:pPr lvl="0" marL="2160215" indent="-2160215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Document asbestos exposure locations, exposed people and their health conditions; and develop a long term strategy for eliminating asbestos from our built environment</a:t>
            </a:r>
            <a:endParaRPr sz="4000">
              <a:solidFill>
                <a:srgbClr val="5E5E5E"/>
              </a:solidFill>
            </a:endParaRPr>
          </a:p>
          <a:p>
            <a:pPr lvl="0" marL="437443" indent="-437443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5E5E5E"/>
              </a:solidFill>
            </a:endParaRPr>
          </a:p>
          <a:p>
            <a:pPr lvl="0" marL="2160215" indent="-2160215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Ensure the protection of workers and the public in asbestos remediation and disposal</a:t>
            </a:r>
            <a:endParaRPr sz="4000">
              <a:solidFill>
                <a:srgbClr val="5E5E5E"/>
              </a:solidFill>
            </a:endParaRPr>
          </a:p>
          <a:p>
            <a:pPr lvl="0" marL="437443" indent="-437443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5E5E5E"/>
              </a:solidFill>
            </a:endParaRPr>
          </a:p>
          <a:p>
            <a:pPr lvl="0" marL="2160215" indent="-2160215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Promote safe alternatives to asbestos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xfrm>
            <a:off x="787400" y="787400"/>
            <a:ext cx="11430000" cy="246652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A Comprehensive Asbestos Strategy</a:t>
            </a:r>
          </a:p>
        </p:txBody>
      </p:sp>
      <p:sp>
        <p:nvSpPr>
          <p:cNvPr id="82" name="Shape 82"/>
          <p:cNvSpPr/>
          <p:nvPr>
            <p:ph type="body" idx="1"/>
          </p:nvPr>
        </p:nvSpPr>
        <p:spPr>
          <a:xfrm>
            <a:off x="787400" y="3472804"/>
            <a:ext cx="11430000" cy="5488735"/>
          </a:xfrm>
          <a:prstGeom prst="rect">
            <a:avLst/>
          </a:prstGeom>
        </p:spPr>
        <p:txBody>
          <a:bodyPr/>
          <a:lstStyle/>
          <a:p>
            <a:pPr lvl="0" marL="2012484" indent="-2012484" algn="l" defTabSz="572516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5E5E5E"/>
                </a:solidFill>
              </a:rPr>
              <a:t>Ensure a just transition for affected workers, communities and businesses</a:t>
            </a:r>
            <a:endParaRPr sz="3900"/>
          </a:p>
          <a:p>
            <a:pPr lvl="0" algn="l" defTabSz="572516">
              <a:defRPr sz="1800">
                <a:solidFill>
                  <a:srgbClr val="000000"/>
                </a:solidFill>
              </a:defRPr>
            </a:pPr>
            <a:endParaRPr sz="3900"/>
          </a:p>
          <a:p>
            <a:pPr lvl="0" marL="2012484" indent="-2012484" algn="l" defTabSz="572516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5E5E5E"/>
                </a:solidFill>
              </a:rPr>
              <a:t>Develop a comprehensive research and health response to asbestos diseases</a:t>
            </a:r>
            <a:endParaRPr sz="3900"/>
          </a:p>
          <a:p>
            <a:pPr lvl="0" algn="l" defTabSz="572516">
              <a:defRPr sz="1800">
                <a:solidFill>
                  <a:srgbClr val="000000"/>
                </a:solidFill>
              </a:defRPr>
            </a:pPr>
            <a:endParaRPr sz="3900"/>
          </a:p>
          <a:p>
            <a:pPr lvl="0" marL="2012484" indent="-2012484" algn="l" defTabSz="572516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5E5E5E"/>
                </a:solidFill>
              </a:rPr>
              <a:t>Ensure fair compensation to victims of asbestos disease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xfrm>
            <a:off x="787400" y="1511300"/>
            <a:ext cx="11430000" cy="144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Our Mission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787400" y="3233588"/>
            <a:ext cx="11430000" cy="3522814"/>
          </a:xfrm>
          <a:prstGeom prst="rect">
            <a:avLst/>
          </a:prstGeom>
        </p:spPr>
        <p:txBody>
          <a:bodyPr/>
          <a:lstStyle/>
          <a:p>
            <a:pPr lvl="0" marL="450983" indent="-450983" algn="l" defTabSz="384047">
              <a:buClr>
                <a:srgbClr val="BEBEBE"/>
              </a:buClr>
              <a:buSzPct val="125000"/>
              <a:buFont typeface="Gill Sans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B5854"/>
                </a:solidFill>
                <a:latin typeface="Gill Sans"/>
                <a:ea typeface="Gill Sans"/>
                <a:cs typeface="Gill Sans"/>
                <a:sym typeface="Gill Sans"/>
              </a:rPr>
              <a:t>For all levels of government to adopt the World Health Organization's recommendation to call for an end to the use of asbestos.</a:t>
            </a:r>
            <a:endParaRPr sz="2800">
              <a:solidFill>
                <a:srgbClr val="5B585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186376" indent="-186376" algn="l" defTabSz="384047">
              <a:buClr>
                <a:srgbClr val="BEBEBE"/>
              </a:buClr>
              <a:buSzPct val="125000"/>
              <a:buFont typeface="Gill Sans"/>
              <a:buChar char="•"/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5B585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450983" indent="-450983" algn="l" defTabSz="384047">
              <a:buClr>
                <a:srgbClr val="BEBEBE"/>
              </a:buClr>
              <a:buSzPct val="125000"/>
              <a:buFont typeface="Gill Sans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B5854"/>
                </a:solidFill>
                <a:latin typeface="Gill Sans"/>
                <a:ea typeface="Gill Sans"/>
                <a:cs typeface="Gill Sans"/>
                <a:sym typeface="Gill Sans"/>
              </a:rPr>
              <a:t>For municipal, provincial, and federal governments to establish a public registry reporting the location and condition of asbestos in public and commercial buildings.</a:t>
            </a:r>
            <a:endParaRPr sz="2800">
              <a:solidFill>
                <a:srgbClr val="5B585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186376" indent="-186376" algn="l" defTabSz="384047">
              <a:buClr>
                <a:srgbClr val="BEBEBE"/>
              </a:buClr>
              <a:buSzPct val="125000"/>
              <a:buFont typeface="Gill Sans"/>
              <a:buChar char="•"/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5B585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450983" indent="-450983" algn="l" defTabSz="384047">
              <a:buClr>
                <a:srgbClr val="BEBEBE"/>
              </a:buClr>
              <a:buSzPct val="125000"/>
              <a:buFont typeface="Gill Sans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B5854"/>
                </a:solidFill>
                <a:latin typeface="Gill Sans"/>
                <a:ea typeface="Gill Sans"/>
                <a:cs typeface="Gill Sans"/>
                <a:sym typeface="Gill Sans"/>
              </a:rPr>
              <a:t>To raise awareness about the dangers of asbestos.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xfrm>
            <a:off x="787400" y="1269999"/>
            <a:ext cx="11430000" cy="203046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What Can We Do?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body" idx="1"/>
          </p:nvPr>
        </p:nvSpPr>
        <p:spPr>
          <a:xfrm>
            <a:off x="787400" y="3637457"/>
            <a:ext cx="11430000" cy="247868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Jesse Todd</a:t>
            </a:r>
            <a:endParaRPr sz="4000">
              <a:solidFill>
                <a:srgbClr val="5E5E5E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jesse@sadao</a:t>
            </a:r>
            <a:endParaRPr sz="4000">
              <a:solidFill>
                <a:srgbClr val="5E5E5E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306-203-1204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787400" y="939800"/>
            <a:ext cx="11430000" cy="156691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Today’s Mission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787400" y="3056632"/>
            <a:ext cx="11430000" cy="4271120"/>
          </a:xfrm>
          <a:prstGeom prst="rect">
            <a:avLst/>
          </a:prstGeom>
        </p:spPr>
        <p:txBody>
          <a:bodyPr/>
          <a:lstStyle/>
          <a:p>
            <a:pPr lvl="0" defTabSz="55499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E5E5E"/>
                </a:solidFill>
              </a:rPr>
              <a:t>Canada’s Asbestos History</a:t>
            </a:r>
            <a:endParaRPr sz="3800"/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endParaRPr sz="3800"/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E5E5E"/>
                </a:solidFill>
              </a:rPr>
              <a:t>Where Are We Now?</a:t>
            </a:r>
            <a:endParaRPr sz="3800"/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endParaRPr sz="3800"/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E5E5E"/>
                </a:solidFill>
              </a:rPr>
              <a:t>Where Are We Going</a:t>
            </a:r>
            <a:endParaRPr sz="3800"/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endParaRPr sz="3800"/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E5E5E"/>
                </a:solidFill>
              </a:rPr>
              <a:t>What Can You Do?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787400" y="406399"/>
            <a:ext cx="11430000" cy="183569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Why is asbestos a big deal?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787400" y="2656780"/>
            <a:ext cx="11430000" cy="6074769"/>
          </a:xfrm>
          <a:prstGeom prst="rect">
            <a:avLst/>
          </a:prstGeom>
        </p:spPr>
        <p:txBody>
          <a:bodyPr/>
          <a:lstStyle/>
          <a:p>
            <a:pPr lvl="0" marL="891226" indent="-891226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Mesothelioma</a:t>
            </a:r>
            <a:endParaRPr sz="4000">
              <a:solidFill>
                <a:srgbClr val="5E5E5E"/>
              </a:solidFill>
            </a:endParaRPr>
          </a:p>
          <a:p>
            <a:pPr lvl="0" marL="891226" indent="-891226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Asbestosis</a:t>
            </a:r>
            <a:endParaRPr sz="4000">
              <a:solidFill>
                <a:srgbClr val="5E5E5E"/>
              </a:solidFill>
            </a:endParaRPr>
          </a:p>
          <a:p>
            <a:pPr lvl="0" marL="891226" indent="-891226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Lung Cancer</a:t>
            </a:r>
            <a:endParaRPr sz="4000">
              <a:solidFill>
                <a:srgbClr val="5E5E5E"/>
              </a:solidFill>
            </a:endParaRPr>
          </a:p>
          <a:p>
            <a:pPr lvl="0" marL="401051" indent="-401051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5E5E5E"/>
              </a:solidFill>
            </a:endParaRPr>
          </a:p>
          <a:p>
            <a:pPr lvl="0" marL="891226" indent="-891226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Economic Burden</a:t>
            </a:r>
            <a:endParaRPr sz="4000">
              <a:solidFill>
                <a:srgbClr val="5E5E5E"/>
              </a:solidFill>
            </a:endParaRPr>
          </a:p>
          <a:p>
            <a:pPr lvl="0" marL="891226" indent="-891226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Social Costs</a:t>
            </a:r>
          </a:p>
        </p:txBody>
      </p:sp>
    </p:spTree>
  </p:cSld>
  <p:clrMapOvr>
    <a:masterClrMapping/>
  </p:clrMapOvr>
  <p:transition spd="fast" advClick="1">
    <p:pull dir="l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787400" y="1511299"/>
            <a:ext cx="11430000" cy="2328767"/>
          </a:xfrm>
          <a:prstGeom prst="rect">
            <a:avLst/>
          </a:prstGeom>
        </p:spPr>
        <p:txBody>
          <a:bodyPr/>
          <a:lstStyle>
            <a:lvl1pPr defTabSz="566673">
              <a:defRPr sz="7500">
                <a:effectLst>
                  <a:outerShdw sx="100000" sy="100000" kx="0" ky="0" algn="b" rotWithShape="0" blurRad="63500" dist="12319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500">
                <a:solidFill>
                  <a:srgbClr val="276D6D"/>
                </a:solidFill>
                <a:effectLst>
                  <a:outerShdw sx="100000" sy="100000" kx="0" ky="0" algn="b" rotWithShape="0" blurRad="63500" dist="12319" dir="5400000">
                    <a:srgbClr val="000000">
                      <a:alpha val="30000"/>
                    </a:srgbClr>
                  </a:outerShdw>
                </a:effectLst>
              </a:rPr>
              <a:t>Why Is Asbestos Still a Problem in Canada?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787400" y="3849785"/>
            <a:ext cx="11430000" cy="4170713"/>
          </a:xfrm>
          <a:prstGeom prst="rect">
            <a:avLst/>
          </a:prstGeom>
        </p:spPr>
        <p:txBody>
          <a:bodyPr/>
          <a:lstStyle/>
          <a:p>
            <a:pPr lvl="0" marL="2160215" indent="-2160215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3 Waves</a:t>
            </a:r>
            <a:endParaRPr sz="4000">
              <a:solidFill>
                <a:srgbClr val="5E5E5E"/>
              </a:solidFill>
            </a:endParaRPr>
          </a:p>
          <a:p>
            <a:pPr lvl="0" marL="2160215" indent="-2160215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Government Involvement</a:t>
            </a:r>
            <a:endParaRPr sz="4000">
              <a:solidFill>
                <a:srgbClr val="5E5E5E"/>
              </a:solidFill>
            </a:endParaRPr>
          </a:p>
          <a:p>
            <a:pPr lvl="0" marL="2160215" indent="-2160215" algn="l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Asbestos Industry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xfrm>
            <a:off x="787400" y="711200"/>
            <a:ext cx="11430000" cy="1447800"/>
          </a:xfrm>
          <a:prstGeom prst="rect">
            <a:avLst/>
          </a:prstGeom>
        </p:spPr>
        <p:txBody>
          <a:bodyPr/>
          <a:lstStyle/>
          <a:p>
            <a:pPr lvl="0" defTabSz="338835">
              <a:defRPr sz="1800">
                <a:solidFill>
                  <a:srgbClr val="000000"/>
                </a:solidFill>
                <a:effectLst/>
              </a:defRPr>
            </a:pPr>
            <a:r>
              <a:rPr sz="4500">
                <a:solidFill>
                  <a:srgbClr val="276D6D"/>
                </a:solidFill>
                <a:effectLst>
                  <a:outerShdw sx="100000" sy="100000" kx="0" ky="0" algn="b" rotWithShape="0" blurRad="38100" dist="7366" dir="5400000">
                    <a:srgbClr val="000000">
                      <a:alpha val="30000"/>
                    </a:srgbClr>
                  </a:outerShdw>
                </a:effectLst>
              </a:rPr>
              <a:t>“Enough is enough.  We have the right to know.”</a:t>
            </a:r>
            <a:endParaRPr sz="4500">
              <a:effectLst>
                <a:outerShdw sx="100000" sy="100000" kx="0" ky="0" algn="b" rotWithShape="0" blurRad="38100" dist="7366" dir="5400000">
                  <a:srgbClr val="000000">
                    <a:alpha val="30000"/>
                  </a:srgbClr>
                </a:outerShdw>
              </a:effectLst>
            </a:endParaRPr>
          </a:p>
          <a:p>
            <a:pPr lvl="0" algn="r" defTabSz="338835">
              <a:defRPr sz="1800">
                <a:solidFill>
                  <a:srgbClr val="000000"/>
                </a:solidFill>
                <a:effectLst/>
              </a:defRPr>
            </a:pPr>
            <a:r>
              <a:rPr sz="1900">
                <a:solidFill>
                  <a:srgbClr val="276D6D"/>
                </a:solidFill>
                <a:effectLst>
                  <a:outerShdw sx="100000" sy="100000" kx="0" ky="0" algn="b" rotWithShape="0" blurRad="38100" dist="7366" dir="5400000">
                    <a:srgbClr val="000000">
                      <a:alpha val="30000"/>
                    </a:srgbClr>
                  </a:outerShdw>
                </a:effectLst>
              </a:rPr>
              <a:t>-Howard Willems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787400" y="2615701"/>
            <a:ext cx="11430000" cy="4140699"/>
          </a:xfrm>
          <a:prstGeom prst="rect">
            <a:avLst/>
          </a:prstGeom>
        </p:spPr>
        <p:txBody>
          <a:bodyPr/>
          <a:lstStyle/>
          <a:p>
            <a:pPr lvl="0" marL="1737433" indent="-1737433" algn="l" defTabSz="549148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5E5E5E"/>
                </a:solidFill>
              </a:rPr>
              <a:t>More than 2000 asbestos related deaths in Canada annually</a:t>
            </a:r>
            <a:endParaRPr sz="3700"/>
          </a:p>
          <a:p>
            <a:pPr lvl="0" marL="1737433" indent="-1737433" algn="l" defTabSz="549148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5E5E5E"/>
                </a:solidFill>
              </a:rPr>
              <a:t>30% of worker fatalities in Saskatchewan each year are linked to asbestos</a:t>
            </a:r>
            <a:endParaRPr sz="3700"/>
          </a:p>
          <a:p>
            <a:pPr lvl="0" marL="1737433" indent="-1737433" algn="l" defTabSz="549148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5E5E5E"/>
                </a:solidFill>
              </a:rPr>
              <a:t>Numbers continue to rise</a:t>
            </a:r>
            <a:endParaRPr sz="3700"/>
          </a:p>
          <a:p>
            <a:pPr lvl="0" marL="1737433" indent="-1737433" algn="l" defTabSz="549148">
              <a:buClr>
                <a:srgbClr val="5E5E5E"/>
              </a:buClr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5E5E5E"/>
                </a:solidFill>
              </a:rPr>
              <a:t>Mesothelioma cases have more than doubled in the last 20 years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1518">
              <a:defRPr sz="6100">
                <a:effectLst>
                  <a:outerShdw sx="100000" sy="100000" kx="0" ky="0" algn="b" rotWithShape="0" blurRad="50800" dist="10033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100">
                <a:solidFill>
                  <a:srgbClr val="276D6D"/>
                </a:solidFill>
                <a:effectLst>
                  <a:outerShdw sx="100000" sy="100000" kx="0" ky="0" algn="b" rotWithShape="0" blurRad="50800" dist="10033" dir="5400000">
                    <a:srgbClr val="000000">
                      <a:alpha val="30000"/>
                    </a:srgbClr>
                  </a:outerShdw>
                </a:effectLst>
              </a:rPr>
              <a:t>Canada’s Love Affair With Asbestos</a:t>
            </a:r>
          </a:p>
        </p:txBody>
      </p:sp>
      <p:pic>
        <p:nvPicPr>
          <p:cNvPr id="50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6851" y="719483"/>
            <a:ext cx="4471099" cy="5279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xfrm>
            <a:off x="787400" y="4025900"/>
            <a:ext cx="11430000" cy="1270000"/>
          </a:xfrm>
          <a:prstGeom prst="rect">
            <a:avLst/>
          </a:prstGeom>
        </p:spPr>
        <p:txBody>
          <a:bodyPr/>
          <a:lstStyle>
            <a:lvl1pPr defTabSz="315468">
              <a:defRPr sz="4200">
                <a:solidFill>
                  <a:srgbClr val="000000"/>
                </a:solidFill>
                <a:effectLst>
                  <a:outerShdw sx="100000" sy="100000" kx="0" ky="0" algn="b" rotWithShape="0" blurRad="38100" dist="6858" dir="5400000">
                    <a:srgbClr val="000000">
                      <a:alpha val="30000"/>
                    </a:srgbClr>
                  </a:outerShdw>
                </a:effectLst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>
                <a:effectLst/>
              </a:defRPr>
            </a:pPr>
            <a:r>
              <a:rPr sz="4200">
                <a:effectLst>
                  <a:outerShdw sx="100000" sy="100000" kx="0" ky="0" algn="b" rotWithShape="0" blurRad="38100" dist="6858" dir="5400000">
                    <a:srgbClr val="000000">
                      <a:alpha val="30000"/>
                    </a:srgbClr>
                  </a:outerShdw>
                </a:effectLst>
                <a:hlinkClick r:id="rId2" invalidUrl="" action="" tgtFrame="" tooltip="" history="1" highlightClick="0" endSnd="0"/>
              </a:rPr>
              <a:t>https://www.youtube.com/watch?v=vilq93VmQrw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xfrm>
            <a:off x="698500" y="4241800"/>
            <a:ext cx="11430000" cy="1270000"/>
          </a:xfrm>
          <a:prstGeom prst="rect">
            <a:avLst/>
          </a:prstGeom>
        </p:spPr>
        <p:txBody>
          <a:bodyPr/>
          <a:lstStyle>
            <a:lvl1pPr defTabSz="315468">
              <a:defRPr sz="4200">
                <a:solidFill>
                  <a:srgbClr val="000000"/>
                </a:solidFill>
                <a:effectLst>
                  <a:outerShdw sx="100000" sy="100000" kx="0" ky="0" algn="b" rotWithShape="0" blurRad="38100" dist="6858" dir="5400000">
                    <a:srgbClr val="000000">
                      <a:alpha val="30000"/>
                    </a:srgbClr>
                  </a:outerShdw>
                </a:effectLst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>
                <a:effectLst/>
              </a:defRPr>
            </a:pPr>
            <a:r>
              <a:rPr sz="4200">
                <a:effectLst>
                  <a:outerShdw sx="100000" sy="100000" kx="0" ky="0" algn="b" rotWithShape="0" blurRad="38100" dist="6858" dir="5400000">
                    <a:srgbClr val="000000">
                      <a:alpha val="30000"/>
                    </a:srgbClr>
                  </a:outerShdw>
                </a:effectLst>
                <a:hlinkClick r:id="rId2" invalidUrl="" action="" tgtFrame="" tooltip="" history="1" highlightClick="0" endSnd="0"/>
              </a:rPr>
              <a:t>https://www.youtube.com/watch?v=LkB9Xoyj1Qk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